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5" r:id="rId9"/>
    <p:sldId id="266" r:id="rId10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570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rgbClr val="00AFEF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rgbClr val="00AFEF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12/14/2021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rgbClr val="00AFEF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12/14/2021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16764"/>
            <a:ext cx="9143999" cy="4166128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12/14/2021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225283" y="6423101"/>
            <a:ext cx="1284731" cy="288826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761" y="813053"/>
            <a:ext cx="7324725" cy="0"/>
          </a:xfrm>
          <a:custGeom>
            <a:avLst/>
            <a:gdLst/>
            <a:ahLst/>
            <a:cxnLst/>
            <a:rect l="l" t="t" r="r" b="b"/>
            <a:pathLst>
              <a:path w="7324725">
                <a:moveTo>
                  <a:pt x="0" y="0"/>
                </a:moveTo>
                <a:lnTo>
                  <a:pt x="7324725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43357" y="340563"/>
            <a:ext cx="8857284" cy="360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1" i="0">
                <a:solidFill>
                  <a:srgbClr val="00AFEF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ilkinsmedia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lkinsmedia.com/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lkinsmedia.com/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lkinsmedia.com/" TargetMode="Externa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lkinsmedia.com/" TargetMode="External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lkinsmedia.com/" TargetMode="External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lkinsmedia.com/" TargetMode="External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lori@wilkinsmedia.com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78892" y="4122419"/>
            <a:ext cx="2895600" cy="853439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358241" y="4914722"/>
            <a:ext cx="8341995" cy="50590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3200" b="1" spc="-71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3200" b="1" spc="-10" dirty="0">
                <a:solidFill>
                  <a:srgbClr val="00AFEF"/>
                </a:solidFill>
                <a:latin typeface="Calibri"/>
                <a:cs typeface="Calibri"/>
              </a:rPr>
              <a:t>College</a:t>
            </a:r>
            <a:r>
              <a:rPr sz="3200" b="1" spc="-5" dirty="0">
                <a:solidFill>
                  <a:srgbClr val="00AFEF"/>
                </a:solidFill>
                <a:latin typeface="Calibri"/>
                <a:cs typeface="Calibri"/>
              </a:rPr>
              <a:t> Campus Digital</a:t>
            </a:r>
            <a:r>
              <a:rPr sz="3200" b="1" spc="-3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3200" b="1" spc="-5" dirty="0">
                <a:solidFill>
                  <a:srgbClr val="00AFEF"/>
                </a:solidFill>
                <a:latin typeface="Calibri"/>
                <a:cs typeface="Calibri"/>
              </a:rPr>
              <a:t>Network</a:t>
            </a:r>
            <a:endParaRPr sz="32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78892" y="5464948"/>
            <a:ext cx="3778250" cy="6064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Out-Of-Home</a:t>
            </a:r>
            <a:r>
              <a:rPr sz="2000" spc="-3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Business</a:t>
            </a:r>
            <a:r>
              <a:rPr sz="2000" spc="-2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AFEF"/>
                </a:solidFill>
                <a:latin typeface="Calibri"/>
                <a:cs typeface="Calibri"/>
              </a:rPr>
              <a:t>Building</a:t>
            </a:r>
            <a:r>
              <a:rPr sz="2000" spc="-1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AFEF"/>
                </a:solidFill>
                <a:latin typeface="Calibri"/>
                <a:cs typeface="Calibri"/>
              </a:rPr>
              <a:t>Idea</a:t>
            </a:r>
            <a:endParaRPr sz="20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lang="en-US" spc="-10" dirty="0">
                <a:solidFill>
                  <a:srgbClr val="00AFEF"/>
                </a:solidFill>
                <a:latin typeface="Calibri"/>
                <a:cs typeface="Calibri"/>
              </a:rPr>
              <a:t>12.14.21</a:t>
            </a:r>
            <a:endParaRPr sz="1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5666" y="955675"/>
            <a:ext cx="8549235" cy="5252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350" algn="ctr">
              <a:lnSpc>
                <a:spcPct val="100000"/>
              </a:lnSpc>
            </a:pPr>
            <a:r>
              <a:rPr sz="1800" b="1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Opportunity:</a:t>
            </a:r>
            <a:endParaRPr sz="1800" dirty="0">
              <a:latin typeface="Calibri"/>
              <a:cs typeface="Calibri"/>
            </a:endParaRPr>
          </a:p>
          <a:p>
            <a:pPr marL="635" algn="ctr">
              <a:lnSpc>
                <a:spcPct val="100000"/>
              </a:lnSpc>
            </a:pPr>
            <a:r>
              <a:rPr sz="1800" spc="-5" dirty="0">
                <a:latin typeface="Calibri"/>
                <a:cs typeface="Calibri"/>
              </a:rPr>
              <a:t>College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campus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digital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network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screens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lang="en-US" sz="1800" spc="10" dirty="0">
                <a:latin typeface="Calibri"/>
                <a:cs typeface="Calibri"/>
              </a:rPr>
              <a:t>are </a:t>
            </a:r>
            <a:r>
              <a:rPr sz="1800" spc="-10" dirty="0">
                <a:latin typeface="Calibri"/>
                <a:cs typeface="Calibri"/>
              </a:rPr>
              <a:t>located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lang="en-US" sz="1800" spc="-10" dirty="0">
                <a:latin typeface="Calibri"/>
                <a:cs typeface="Calibri"/>
              </a:rPr>
              <a:t>on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over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600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colleges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campuses</a:t>
            </a:r>
            <a:endParaRPr sz="1800" dirty="0">
              <a:latin typeface="Calibri"/>
              <a:cs typeface="Calibri"/>
            </a:endParaRPr>
          </a:p>
          <a:p>
            <a:pPr marL="2540" algn="ctr">
              <a:lnSpc>
                <a:spcPct val="100000"/>
              </a:lnSpc>
              <a:spcBef>
                <a:spcPts val="5"/>
              </a:spcBef>
            </a:pPr>
            <a:r>
              <a:rPr sz="1800" spc="-5" dirty="0">
                <a:latin typeface="Calibri"/>
                <a:cs typeface="Calibri"/>
              </a:rPr>
              <a:t>nationwide.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lang="en-US" spc="-5" dirty="0">
                <a:latin typeface="Calibri"/>
                <a:cs typeface="Calibri"/>
              </a:rPr>
              <a:t>R</a:t>
            </a:r>
            <a:r>
              <a:rPr sz="1800" spc="-10" dirty="0">
                <a:latin typeface="Calibri"/>
                <a:cs typeface="Calibri"/>
              </a:rPr>
              <a:t>elevant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content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lang="en-US" spc="-15" dirty="0">
                <a:latin typeface="Calibri"/>
                <a:cs typeface="Calibri"/>
              </a:rPr>
              <a:t>for both students and faculty </a:t>
            </a:r>
            <a:r>
              <a:rPr lang="en-US" b="1" spc="-15" dirty="0">
                <a:latin typeface="Calibri"/>
                <a:cs typeface="Calibri"/>
              </a:rPr>
              <a:t>in Real-Time. </a:t>
            </a:r>
            <a:r>
              <a:rPr lang="en-US" spc="-15" dirty="0">
                <a:latin typeface="Calibri"/>
                <a:cs typeface="Calibri"/>
              </a:rPr>
              <a:t>College students are diverse, tech savvy, socially aware, and want to do business with brands that share their values. They want a positive brand experience before they become brand loyal customers. </a:t>
            </a:r>
          </a:p>
          <a:p>
            <a:pPr marL="2540" algn="ctr">
              <a:lnSpc>
                <a:spcPct val="100000"/>
              </a:lnSpc>
              <a:spcBef>
                <a:spcPts val="5"/>
              </a:spcBef>
            </a:pPr>
            <a:endParaRPr sz="1750" dirty="0">
              <a:latin typeface="Calibri"/>
              <a:cs typeface="Calibri"/>
            </a:endParaRPr>
          </a:p>
          <a:p>
            <a:pPr marL="3703954" marR="3690620" algn="ctr">
              <a:lnSpc>
                <a:spcPct val="100000"/>
              </a:lnSpc>
            </a:pPr>
            <a:r>
              <a:rPr sz="1800" b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Ma</a:t>
            </a:r>
            <a:r>
              <a:rPr sz="1800" b="1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</a:t>
            </a:r>
            <a:r>
              <a:rPr sz="1800" b="1" u="sng" spc="-5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k</a:t>
            </a:r>
            <a:r>
              <a:rPr sz="1800" b="1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</a:t>
            </a:r>
            <a:r>
              <a:rPr sz="1800" b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t(s</a:t>
            </a:r>
            <a:r>
              <a:rPr sz="1800" b="1" u="sng" spc="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)</a:t>
            </a:r>
            <a:r>
              <a:rPr sz="1800" b="1" dirty="0">
                <a:latin typeface="Calibri"/>
                <a:cs typeface="Calibri"/>
              </a:rPr>
              <a:t>:  </a:t>
            </a:r>
            <a:endParaRPr lang="en-US" sz="1800" b="1" spc="-5" dirty="0">
              <a:latin typeface="Calibri"/>
              <a:cs typeface="Calibri"/>
            </a:endParaRPr>
          </a:p>
          <a:p>
            <a:pPr marL="3703954" marR="3690620" algn="ctr">
              <a:lnSpc>
                <a:spcPct val="100000"/>
              </a:lnSpc>
            </a:pPr>
            <a:r>
              <a:rPr lang="en-US" sz="1800" spc="-5" dirty="0">
                <a:latin typeface="Calibri"/>
                <a:cs typeface="Calibri"/>
              </a:rPr>
              <a:t>Nationwide</a:t>
            </a:r>
            <a:endParaRPr sz="1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750" dirty="0">
              <a:latin typeface="Calibri"/>
              <a:cs typeface="Calibri"/>
            </a:endParaRPr>
          </a:p>
          <a:p>
            <a:pPr marL="6985" algn="ctr">
              <a:lnSpc>
                <a:spcPct val="100000"/>
              </a:lnSpc>
            </a:pPr>
            <a:r>
              <a:rPr sz="1800" b="1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Rationale:</a:t>
            </a:r>
            <a:endParaRPr sz="1800" dirty="0">
              <a:latin typeface="Calibri"/>
              <a:cs typeface="Calibri"/>
            </a:endParaRPr>
          </a:p>
          <a:p>
            <a:pPr marL="12700" marR="5080" indent="6350" algn="ctr"/>
            <a:r>
              <a:rPr lang="en-US" spc="-15" dirty="0">
                <a:latin typeface="Calibri"/>
                <a:cs typeface="Calibri"/>
              </a:rPr>
              <a:t>Gen Z (born between 1995 – 2010) will account for 40% of the consumer market in 2022. Campus digital screens allow brands a longer dwell time with this audience to story tell and build brand loyalty.</a:t>
            </a:r>
            <a:endParaRPr lang="en-US" sz="1800" dirty="0">
              <a:latin typeface="Calibri"/>
              <a:cs typeface="Calibri"/>
            </a:endParaRPr>
          </a:p>
          <a:p>
            <a:pPr marL="12700" marR="5080" indent="6350" algn="ctr">
              <a:lnSpc>
                <a:spcPct val="100000"/>
              </a:lnSpc>
            </a:pPr>
            <a:r>
              <a:rPr lang="en-US" spc="-5" dirty="0">
                <a:latin typeface="Calibri"/>
                <a:cs typeface="Calibri"/>
              </a:rPr>
              <a:t>Digital screens </a:t>
            </a:r>
            <a:r>
              <a:rPr lang="en-US" spc="-15" dirty="0">
                <a:latin typeface="Calibri"/>
                <a:cs typeface="Calibri"/>
              </a:rPr>
              <a:t>encourage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student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engagement</a:t>
            </a:r>
            <a:r>
              <a:rPr lang="en-US" spc="5" dirty="0">
                <a:latin typeface="Calibri"/>
                <a:cs typeface="Calibri"/>
              </a:rPr>
              <a:t>, reaching </a:t>
            </a:r>
            <a:r>
              <a:rPr sz="1800" spc="-5" dirty="0">
                <a:latin typeface="Calibri"/>
                <a:cs typeface="Calibri"/>
              </a:rPr>
              <a:t>students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in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high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traffic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and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high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impact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areas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lang="en-US" spc="-5" dirty="0">
                <a:latin typeface="Calibri"/>
                <a:cs typeface="Calibri"/>
              </a:rPr>
              <a:t>on </a:t>
            </a:r>
            <a:r>
              <a:rPr sz="1800" spc="-5" dirty="0">
                <a:latin typeface="Calibri"/>
                <a:cs typeface="Calibri"/>
              </a:rPr>
              <a:t>campus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every </a:t>
            </a:r>
            <a:r>
              <a:rPr sz="1800" spc="-40" dirty="0">
                <a:latin typeface="Calibri"/>
                <a:cs typeface="Calibri"/>
              </a:rPr>
              <a:t>day</a:t>
            </a:r>
            <a:r>
              <a:rPr lang="en-US" spc="-40" dirty="0">
                <a:latin typeface="Calibri"/>
                <a:cs typeface="Calibri"/>
              </a:rPr>
              <a:t>: </a:t>
            </a:r>
            <a:r>
              <a:rPr sz="1800" spc="-10" dirty="0">
                <a:latin typeface="Calibri"/>
                <a:cs typeface="Calibri"/>
              </a:rPr>
              <a:t>Food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service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areas, </a:t>
            </a:r>
            <a:r>
              <a:rPr sz="1800" spc="-39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student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centers,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student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housing,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bookstores,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retail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areas.</a:t>
            </a:r>
            <a:endParaRPr sz="1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750" dirty="0">
              <a:latin typeface="Calibri"/>
              <a:cs typeface="Calibri"/>
            </a:endParaRPr>
          </a:p>
          <a:p>
            <a:pPr marL="3830954" marR="3815715" algn="ctr">
              <a:lnSpc>
                <a:spcPct val="100000"/>
              </a:lnSpc>
            </a:pPr>
            <a:r>
              <a:rPr sz="1800" b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Bu</a:t>
            </a:r>
            <a:r>
              <a:rPr sz="1800" b="1" u="sng" spc="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</a:t>
            </a:r>
            <a:r>
              <a:rPr sz="1800" b="1" u="sng" spc="-3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g</a:t>
            </a:r>
            <a:r>
              <a:rPr sz="1800" b="1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</a:t>
            </a:r>
            <a:r>
              <a:rPr sz="1800" b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</a:t>
            </a:r>
            <a:r>
              <a:rPr sz="1800" b="1" dirty="0">
                <a:latin typeface="Calibri"/>
                <a:cs typeface="Calibri"/>
              </a:rPr>
              <a:t>:  </a:t>
            </a:r>
            <a:r>
              <a:rPr sz="1800" b="1" spc="-5" dirty="0">
                <a:latin typeface="Calibri"/>
                <a:cs typeface="Calibri"/>
              </a:rPr>
              <a:t>TBD</a:t>
            </a:r>
            <a:endParaRPr lang="en-US" sz="1800" b="1" spc="-5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75666" y="254634"/>
            <a:ext cx="208153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/>
              <a:t>IDEA</a:t>
            </a:r>
            <a:r>
              <a:rPr sz="2400" spc="-60" dirty="0"/>
              <a:t> </a:t>
            </a:r>
            <a:r>
              <a:rPr sz="2400" spc="-15" dirty="0"/>
              <a:t>OVERVIEW</a:t>
            </a:r>
            <a:endParaRPr sz="2400"/>
          </a:p>
        </p:txBody>
      </p:sp>
      <p:sp>
        <p:nvSpPr>
          <p:cNvPr id="5" name="object 5"/>
          <p:cNvSpPr txBox="1"/>
          <p:nvPr/>
        </p:nvSpPr>
        <p:spPr>
          <a:xfrm>
            <a:off x="594766" y="6480530"/>
            <a:ext cx="1487170" cy="1784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z="1200" spc="-15" dirty="0">
                <a:latin typeface="Calibri"/>
                <a:cs typeface="Calibri"/>
                <a:hlinkClick r:id="rId2"/>
              </a:rPr>
              <a:t>www.wilkinsmedia.com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3357" y="340563"/>
            <a:ext cx="415671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CAMPUS</a:t>
            </a:r>
            <a:r>
              <a:rPr spc="20" dirty="0"/>
              <a:t> </a:t>
            </a:r>
            <a:r>
              <a:rPr spc="-30" dirty="0"/>
              <a:t>DIGITAL</a:t>
            </a:r>
            <a:r>
              <a:rPr spc="-20" dirty="0"/>
              <a:t> </a:t>
            </a:r>
            <a:r>
              <a:rPr spc="-10" dirty="0"/>
              <a:t>MEDIA</a:t>
            </a:r>
            <a:r>
              <a:rPr spc="25" dirty="0"/>
              <a:t> </a:t>
            </a:r>
            <a:r>
              <a:rPr spc="-10" dirty="0"/>
              <a:t>NETWORK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64236" y="1178052"/>
            <a:ext cx="8415528" cy="4959096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594766" y="6480530"/>
            <a:ext cx="1487170" cy="1784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z="1200" spc="-15" dirty="0">
                <a:latin typeface="Calibri"/>
                <a:cs typeface="Calibri"/>
                <a:hlinkClick r:id="rId3"/>
              </a:rPr>
              <a:t>www.wilkinsmedia.com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3357" y="340563"/>
            <a:ext cx="415671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CAMPUS</a:t>
            </a:r>
            <a:r>
              <a:rPr spc="20" dirty="0"/>
              <a:t> </a:t>
            </a:r>
            <a:r>
              <a:rPr spc="-30" dirty="0"/>
              <a:t>DIGITAL</a:t>
            </a:r>
            <a:r>
              <a:rPr spc="-20" dirty="0"/>
              <a:t> </a:t>
            </a:r>
            <a:r>
              <a:rPr spc="-10" dirty="0"/>
              <a:t>MEDIA</a:t>
            </a:r>
            <a:r>
              <a:rPr spc="25" dirty="0"/>
              <a:t> </a:t>
            </a:r>
            <a:r>
              <a:rPr spc="-10" dirty="0"/>
              <a:t>NETWORK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8036" y="1175003"/>
            <a:ext cx="8095407" cy="4920996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594766" y="6480530"/>
            <a:ext cx="1487170" cy="1784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z="1200" spc="-15" dirty="0">
                <a:latin typeface="Calibri"/>
                <a:cs typeface="Calibri"/>
                <a:hlinkClick r:id="rId3"/>
              </a:rPr>
              <a:t>www.wilkinsmedia.com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3357" y="340563"/>
            <a:ext cx="415671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CAMPUS</a:t>
            </a:r>
            <a:r>
              <a:rPr spc="20" dirty="0"/>
              <a:t> </a:t>
            </a:r>
            <a:r>
              <a:rPr spc="-30" dirty="0"/>
              <a:t>DIGITAL</a:t>
            </a:r>
            <a:r>
              <a:rPr spc="-20" dirty="0"/>
              <a:t> </a:t>
            </a:r>
            <a:r>
              <a:rPr spc="-10" dirty="0"/>
              <a:t>MEDIA</a:t>
            </a:r>
            <a:r>
              <a:rPr spc="25" dirty="0"/>
              <a:t> </a:t>
            </a:r>
            <a:r>
              <a:rPr spc="-10" dirty="0"/>
              <a:t>NETWORK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56615" y="1051560"/>
            <a:ext cx="8364829" cy="5003292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594766" y="6480530"/>
            <a:ext cx="1487170" cy="1784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z="1200" spc="-15" dirty="0">
                <a:latin typeface="Calibri"/>
                <a:cs typeface="Calibri"/>
                <a:hlinkClick r:id="rId3"/>
              </a:rPr>
              <a:t>www.wilkinsmedia.com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3357" y="340563"/>
            <a:ext cx="415671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CAMPUS</a:t>
            </a:r>
            <a:r>
              <a:rPr spc="20" dirty="0"/>
              <a:t> </a:t>
            </a:r>
            <a:r>
              <a:rPr spc="-30" dirty="0"/>
              <a:t>DIGITAL</a:t>
            </a:r>
            <a:r>
              <a:rPr spc="-20" dirty="0"/>
              <a:t> </a:t>
            </a:r>
            <a:r>
              <a:rPr spc="-10" dirty="0"/>
              <a:t>MEDIA</a:t>
            </a:r>
            <a:r>
              <a:rPr spc="25" dirty="0"/>
              <a:t> </a:t>
            </a:r>
            <a:r>
              <a:rPr spc="-10" dirty="0"/>
              <a:t>NETWORK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13004" y="1165860"/>
            <a:ext cx="8317992" cy="4859745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594766" y="6480530"/>
            <a:ext cx="1487170" cy="1784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z="1200" spc="-15" dirty="0">
                <a:latin typeface="Calibri"/>
                <a:cs typeface="Calibri"/>
                <a:hlinkClick r:id="rId3"/>
              </a:rPr>
              <a:t>www.wilkinsmedia.com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3357" y="340563"/>
            <a:ext cx="415671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CAMPUS</a:t>
            </a:r>
            <a:r>
              <a:rPr spc="20" dirty="0"/>
              <a:t> </a:t>
            </a:r>
            <a:r>
              <a:rPr spc="-30" dirty="0"/>
              <a:t>DIGITAL</a:t>
            </a:r>
            <a:r>
              <a:rPr spc="-20" dirty="0"/>
              <a:t> </a:t>
            </a:r>
            <a:r>
              <a:rPr spc="-10" dirty="0"/>
              <a:t>MEDIA</a:t>
            </a:r>
            <a:r>
              <a:rPr spc="25" dirty="0"/>
              <a:t> </a:t>
            </a:r>
            <a:r>
              <a:rPr spc="-10" dirty="0"/>
              <a:t>NETWORK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73992" y="1083563"/>
            <a:ext cx="8346919" cy="5026152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594766" y="6480530"/>
            <a:ext cx="1487170" cy="1784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z="1200" spc="-15" dirty="0">
                <a:latin typeface="Calibri"/>
                <a:cs typeface="Calibri"/>
                <a:hlinkClick r:id="rId3"/>
              </a:rPr>
              <a:t>www.wilkinsmedia.com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3357" y="340563"/>
            <a:ext cx="687197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CAMPUS</a:t>
            </a:r>
            <a:r>
              <a:rPr spc="30" dirty="0"/>
              <a:t> </a:t>
            </a:r>
            <a:r>
              <a:rPr spc="-30" dirty="0"/>
              <a:t>DIGITAL</a:t>
            </a:r>
            <a:r>
              <a:rPr spc="-10" dirty="0"/>
              <a:t> MEDIA</a:t>
            </a:r>
            <a:r>
              <a:rPr spc="35" dirty="0"/>
              <a:t> </a:t>
            </a:r>
            <a:r>
              <a:rPr spc="-10" dirty="0"/>
              <a:t>NETWORK</a:t>
            </a:r>
            <a:r>
              <a:rPr dirty="0"/>
              <a:t> </a:t>
            </a:r>
            <a:r>
              <a:rPr spc="-5" dirty="0"/>
              <a:t>&amp;</a:t>
            </a:r>
            <a:r>
              <a:rPr spc="10" dirty="0"/>
              <a:t> </a:t>
            </a:r>
            <a:r>
              <a:rPr spc="-5" dirty="0"/>
              <a:t>MOBILE</a:t>
            </a:r>
            <a:r>
              <a:rPr spc="15" dirty="0"/>
              <a:t> </a:t>
            </a:r>
            <a:r>
              <a:rPr spc="-10" dirty="0"/>
              <a:t>SOLUTIONS.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387095" y="1036319"/>
            <a:ext cx="8036559" cy="4785360"/>
            <a:chOff x="387095" y="1036319"/>
            <a:chExt cx="8036559" cy="478536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87095" y="1036319"/>
              <a:ext cx="8036052" cy="4785359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483107" y="1691639"/>
              <a:ext cx="2691765" cy="304800"/>
            </a:xfrm>
            <a:custGeom>
              <a:avLst/>
              <a:gdLst/>
              <a:ahLst/>
              <a:cxnLst/>
              <a:rect l="l" t="t" r="r" b="b"/>
              <a:pathLst>
                <a:path w="2691765" h="304800">
                  <a:moveTo>
                    <a:pt x="2691384" y="0"/>
                  </a:moveTo>
                  <a:lnTo>
                    <a:pt x="0" y="0"/>
                  </a:lnTo>
                  <a:lnTo>
                    <a:pt x="0" y="304800"/>
                  </a:lnTo>
                  <a:lnTo>
                    <a:pt x="2691384" y="304800"/>
                  </a:lnTo>
                  <a:lnTo>
                    <a:pt x="2691384" y="0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83107" y="1691639"/>
              <a:ext cx="2691765" cy="304800"/>
            </a:xfrm>
            <a:custGeom>
              <a:avLst/>
              <a:gdLst/>
              <a:ahLst/>
              <a:cxnLst/>
              <a:rect l="l" t="t" r="r" b="b"/>
              <a:pathLst>
                <a:path w="2691765" h="304800">
                  <a:moveTo>
                    <a:pt x="0" y="304800"/>
                  </a:moveTo>
                  <a:lnTo>
                    <a:pt x="2691384" y="304800"/>
                  </a:lnTo>
                  <a:lnTo>
                    <a:pt x="2691384" y="0"/>
                  </a:lnTo>
                  <a:lnTo>
                    <a:pt x="0" y="0"/>
                  </a:lnTo>
                  <a:lnTo>
                    <a:pt x="0" y="304800"/>
                  </a:lnTo>
                  <a:close/>
                </a:path>
              </a:pathLst>
            </a:custGeom>
            <a:ln w="12700">
              <a:solidFill>
                <a:srgbClr val="41709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594766" y="6480530"/>
            <a:ext cx="1487170" cy="1784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z="1200" spc="-15" dirty="0">
                <a:latin typeface="Calibri"/>
                <a:cs typeface="Calibri"/>
                <a:hlinkClick r:id="rId3"/>
              </a:rPr>
              <a:t>www.wilkinsmedia.com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572000" y="5049217"/>
            <a:ext cx="4170078" cy="921258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6616065" y="6069584"/>
            <a:ext cx="205168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spc="-5" dirty="0">
                <a:solidFill>
                  <a:srgbClr val="00AFEF"/>
                </a:solidFill>
                <a:latin typeface="Calibri"/>
                <a:cs typeface="Calibri"/>
              </a:rPr>
              <a:t>THANK</a:t>
            </a:r>
            <a:r>
              <a:rPr sz="3200" b="1" spc="-6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3200" b="1" spc="-40" dirty="0">
                <a:solidFill>
                  <a:srgbClr val="00AFEF"/>
                </a:solidFill>
                <a:latin typeface="Calibri"/>
                <a:cs typeface="Calibri"/>
              </a:rPr>
              <a:t>YOU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04800" y="5167149"/>
            <a:ext cx="3878579" cy="109773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en-US" sz="1800" b="1" spc="-5" dirty="0">
                <a:solidFill>
                  <a:schemeClr val="bg1">
                    <a:lumMod val="50000"/>
                  </a:schemeClr>
                </a:solidFill>
                <a:latin typeface="Calibri"/>
                <a:cs typeface="Calibri"/>
              </a:rPr>
              <a:t>Lori Shearer</a:t>
            </a:r>
            <a:endParaRPr lang="en-US" sz="1800" b="1" spc="-20" dirty="0">
              <a:solidFill>
                <a:schemeClr val="bg1">
                  <a:lumMod val="50000"/>
                </a:schemeClr>
              </a:solidFill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b="1" spc="-20" dirty="0">
                <a:solidFill>
                  <a:schemeClr val="bg1">
                    <a:lumMod val="50000"/>
                  </a:schemeClr>
                </a:solidFill>
                <a:latin typeface="Calibri"/>
                <a:cs typeface="Calibri"/>
              </a:rPr>
              <a:t>Director,</a:t>
            </a:r>
            <a:r>
              <a:rPr sz="1800" b="1" spc="-10" dirty="0">
                <a:solidFill>
                  <a:schemeClr val="bg1">
                    <a:lumMod val="50000"/>
                  </a:schemeClr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chemeClr val="bg1">
                    <a:lumMod val="50000"/>
                  </a:schemeClr>
                </a:solidFill>
                <a:latin typeface="Calibri"/>
                <a:cs typeface="Calibri"/>
              </a:rPr>
              <a:t>Client</a:t>
            </a:r>
            <a:r>
              <a:rPr sz="1800" b="1" spc="-10" dirty="0">
                <a:solidFill>
                  <a:schemeClr val="bg1">
                    <a:lumMod val="50000"/>
                  </a:schemeClr>
                </a:solidFill>
                <a:latin typeface="Calibri"/>
                <a:cs typeface="Calibri"/>
              </a:rPr>
              <a:t> Partnerships </a:t>
            </a:r>
            <a:endParaRPr lang="en-US" b="1" dirty="0">
              <a:solidFill>
                <a:schemeClr val="bg1">
                  <a:lumMod val="50000"/>
                </a:schemeClr>
              </a:solidFill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en-US" sz="1600" u="sng" spc="-5" dirty="0">
                <a:solidFill>
                  <a:srgbClr val="00B0F0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lori</a:t>
            </a:r>
            <a:r>
              <a:rPr sz="1600" u="sng" spc="-5" dirty="0">
                <a:solidFill>
                  <a:srgbClr val="00B0F0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@wilkinsmedia.com</a:t>
            </a:r>
            <a:endParaRPr lang="en-US" sz="1600" u="sng" spc="-5" dirty="0">
              <a:solidFill>
                <a:srgbClr val="00B0F0"/>
              </a:solidFill>
              <a:uFill>
                <a:solidFill>
                  <a:srgbClr val="0462C1"/>
                </a:solidFill>
              </a:uFill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en-US" sz="1600" u="sng" spc="-5" dirty="0">
                <a:solidFill>
                  <a:schemeClr val="bg1">
                    <a:lumMod val="50000"/>
                  </a:schemeClr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</a:rPr>
              <a:t>310-877-8240</a:t>
            </a:r>
            <a:endParaRPr sz="1600" dirty="0">
              <a:solidFill>
                <a:schemeClr val="bg1">
                  <a:lumMod val="50000"/>
                </a:schemeClr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</TotalTime>
  <Words>238</Words>
  <Application>Microsoft Office PowerPoint</Application>
  <PresentationFormat>On-screen Show (4:3)</PresentationFormat>
  <Paragraphs>34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Calibri</vt:lpstr>
      <vt:lpstr>Office Theme</vt:lpstr>
      <vt:lpstr>PowerPoint Presentation</vt:lpstr>
      <vt:lpstr>IDEA OVERVIEW</vt:lpstr>
      <vt:lpstr>CAMPUS DIGITAL MEDIA NETWORK</vt:lpstr>
      <vt:lpstr>CAMPUS DIGITAL MEDIA NETWORK</vt:lpstr>
      <vt:lpstr>CAMPUS DIGITAL MEDIA NETWORK</vt:lpstr>
      <vt:lpstr>CAMPUS DIGITAL MEDIA NETWORK</vt:lpstr>
      <vt:lpstr>CAMPUS DIGITAL MEDIA NETWORK</vt:lpstr>
      <vt:lpstr>CAMPUS DIGITAL MEDIA NETWORK &amp; MOBILE SOLUTIONS.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Market: :Market: Location Description: :LocDesc:</dc:title>
  <dc:creator>Melanie Leroy</dc:creator>
  <cp:lastModifiedBy>Lori Shearer</cp:lastModifiedBy>
  <cp:revision>4</cp:revision>
  <dcterms:created xsi:type="dcterms:W3CDTF">2021-12-07T17:23:42Z</dcterms:created>
  <dcterms:modified xsi:type="dcterms:W3CDTF">2021-12-15T03:37:42Z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2021-08-10T00:00:00Z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2021-12-07T00:00:00Z</vt:filetime>
  </property>
</Properties>
</file>