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764"/>
            <a:ext cx="9143999" cy="41661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25283" y="6423101"/>
            <a:ext cx="1284731" cy="28882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61" y="813053"/>
            <a:ext cx="7324725" cy="0"/>
          </a:xfrm>
          <a:custGeom>
            <a:avLst/>
            <a:gdLst/>
            <a:ahLst/>
            <a:cxnLst/>
            <a:rect l="l" t="t" r="r" b="b"/>
            <a:pathLst>
              <a:path w="7324725">
                <a:moveTo>
                  <a:pt x="0" y="0"/>
                </a:moveTo>
                <a:lnTo>
                  <a:pt x="73247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357" y="340563"/>
            <a:ext cx="885728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kinsmedia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kinsmedia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kinsmedia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kinsmedia.c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kinsmedia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kinsmedia.com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kinsmedia.com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ori@wilkinsmedia.co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892" y="4122419"/>
            <a:ext cx="2895600" cy="85343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58241" y="4914722"/>
            <a:ext cx="834199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7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AFEF"/>
                </a:solidFill>
                <a:latin typeface="Calibri"/>
                <a:cs typeface="Calibri"/>
              </a:rPr>
              <a:t>College</a:t>
            </a:r>
            <a:r>
              <a:rPr sz="3200" b="1" spc="-5" dirty="0">
                <a:solidFill>
                  <a:srgbClr val="00AFEF"/>
                </a:solidFill>
                <a:latin typeface="Calibri"/>
                <a:cs typeface="Calibri"/>
              </a:rPr>
              <a:t> Campus Digital</a:t>
            </a:r>
            <a:r>
              <a:rPr sz="3200" b="1" spc="-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AFEF"/>
                </a:solidFill>
                <a:latin typeface="Calibri"/>
                <a:cs typeface="Calibri"/>
              </a:rPr>
              <a:t>Network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8892" y="5464948"/>
            <a:ext cx="3778250" cy="60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Out-Of-Home</a:t>
            </a:r>
            <a:r>
              <a:rPr sz="2000" spc="-3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Business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Building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Idea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lang="en-US" spc="-10" dirty="0">
                <a:solidFill>
                  <a:srgbClr val="00AFEF"/>
                </a:solidFill>
                <a:latin typeface="Calibri"/>
                <a:cs typeface="Calibri"/>
              </a:rPr>
              <a:t>12.14.21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666" y="955675"/>
            <a:ext cx="8549235" cy="5252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ct val="100000"/>
              </a:lnSpc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Opportunity:</a:t>
            </a:r>
            <a:endParaRPr sz="18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College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campus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digital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network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screens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z="1800" spc="10" dirty="0">
                <a:latin typeface="Calibri"/>
                <a:cs typeface="Calibri"/>
              </a:rPr>
              <a:t>are </a:t>
            </a:r>
            <a:r>
              <a:rPr sz="1800" spc="-10" dirty="0">
                <a:latin typeface="Calibri"/>
                <a:cs typeface="Calibri"/>
              </a:rPr>
              <a:t>located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lang="en-US" sz="1800" spc="-10" dirty="0">
                <a:latin typeface="Calibri"/>
                <a:cs typeface="Calibri"/>
              </a:rPr>
              <a:t>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over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600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colleges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campuses</a:t>
            </a:r>
            <a:endParaRPr sz="1800" dirty="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nationwide.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elevant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content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lang="en-US" spc="-15" dirty="0">
                <a:latin typeface="Calibri"/>
                <a:cs typeface="Calibri"/>
              </a:rPr>
              <a:t>for both students and faculty </a:t>
            </a:r>
            <a:r>
              <a:rPr lang="en-US" b="1" spc="-15" dirty="0">
                <a:latin typeface="Calibri"/>
                <a:cs typeface="Calibri"/>
              </a:rPr>
              <a:t>in Real-Time. </a:t>
            </a:r>
            <a:r>
              <a:rPr lang="en-US" spc="-15" dirty="0">
                <a:latin typeface="Calibri"/>
                <a:cs typeface="Calibri"/>
              </a:rPr>
              <a:t>College students are diverse, tech savvy, socially aware, and want to do business with brands that share their values. They want a positive brand experience before they become brand loyal customers. </a:t>
            </a: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Calibri"/>
              <a:cs typeface="Calibri"/>
            </a:endParaRPr>
          </a:p>
          <a:p>
            <a:pPr marL="3703954" marR="3690620" algn="ctr">
              <a:lnSpc>
                <a:spcPct val="100000"/>
              </a:lnSpc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t(s</a:t>
            </a:r>
            <a:r>
              <a:rPr sz="18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)</a:t>
            </a:r>
            <a:r>
              <a:rPr sz="1800" b="1" dirty="0">
                <a:latin typeface="Calibri"/>
                <a:cs typeface="Calibri"/>
              </a:rPr>
              <a:t>:  </a:t>
            </a:r>
            <a:endParaRPr lang="en-US" sz="1800" b="1" spc="-5" dirty="0">
              <a:latin typeface="Calibri"/>
              <a:cs typeface="Calibri"/>
            </a:endParaRPr>
          </a:p>
          <a:p>
            <a:pPr marL="3703954" marR="3690620" algn="ctr">
              <a:lnSpc>
                <a:spcPct val="100000"/>
              </a:lnSpc>
            </a:pPr>
            <a:r>
              <a:rPr lang="en-US" sz="1800" spc="-5" dirty="0">
                <a:latin typeface="Calibri"/>
                <a:cs typeface="Calibri"/>
              </a:rPr>
              <a:t>Nationwide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6985" algn="ctr">
              <a:lnSpc>
                <a:spcPct val="100000"/>
              </a:lnSpc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Rationale:</a:t>
            </a:r>
            <a:endParaRPr sz="1800" dirty="0">
              <a:latin typeface="Calibri"/>
              <a:cs typeface="Calibri"/>
            </a:endParaRPr>
          </a:p>
          <a:p>
            <a:pPr marL="12700" marR="5080" indent="6350" algn="ctr"/>
            <a:r>
              <a:rPr lang="en-US" spc="-15" dirty="0">
                <a:latin typeface="Calibri"/>
                <a:cs typeface="Calibri"/>
              </a:rPr>
              <a:t>Gen Z (born between 1995 – 2010) will account for 40% of the consumer market in 2022. Campus digital screens allow brands a longer dwell time with this audience to story tell and build brand loyalty.</a:t>
            </a:r>
            <a:endParaRPr lang="en-US" sz="1800" dirty="0">
              <a:latin typeface="Calibri"/>
              <a:cs typeface="Calibri"/>
            </a:endParaRPr>
          </a:p>
          <a:p>
            <a:pPr marL="12700" marR="5080" indent="6350" algn="ctr">
              <a:lnSpc>
                <a:spcPct val="100000"/>
              </a:lnSpc>
            </a:pPr>
            <a:r>
              <a:rPr lang="en-US" spc="-5" dirty="0">
                <a:latin typeface="Calibri"/>
                <a:cs typeface="Calibri"/>
              </a:rPr>
              <a:t>Digital screens </a:t>
            </a:r>
            <a:r>
              <a:rPr lang="en-US" spc="-15" dirty="0">
                <a:latin typeface="Calibri"/>
                <a:cs typeface="Calibri"/>
              </a:rPr>
              <a:t>encourage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student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engagement</a:t>
            </a:r>
            <a:r>
              <a:rPr lang="en-US" spc="5" dirty="0">
                <a:latin typeface="Calibri"/>
                <a:cs typeface="Calibri"/>
              </a:rPr>
              <a:t>, reaching </a:t>
            </a:r>
            <a:r>
              <a:rPr sz="1800" spc="-5" dirty="0">
                <a:latin typeface="Calibri"/>
                <a:cs typeface="Calibri"/>
              </a:rPr>
              <a:t>students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high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traffic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high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impact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areas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on </a:t>
            </a:r>
            <a:r>
              <a:rPr sz="1800" spc="-5" dirty="0">
                <a:latin typeface="Calibri"/>
                <a:cs typeface="Calibri"/>
              </a:rPr>
              <a:t>campus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every </a:t>
            </a:r>
            <a:r>
              <a:rPr sz="1800" spc="-40" dirty="0">
                <a:latin typeface="Calibri"/>
                <a:cs typeface="Calibri"/>
              </a:rPr>
              <a:t>day</a:t>
            </a:r>
            <a:r>
              <a:rPr lang="en-US" spc="-40" dirty="0">
                <a:latin typeface="Calibri"/>
                <a:cs typeface="Calibri"/>
              </a:rPr>
              <a:t>: </a:t>
            </a:r>
            <a:r>
              <a:rPr sz="1800" spc="-10" dirty="0">
                <a:latin typeface="Calibri"/>
                <a:cs typeface="Calibri"/>
              </a:rPr>
              <a:t>Food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service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areas,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student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centers,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student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housing,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bookstores,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retail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areas.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3830954" marR="3815715" algn="ctr">
              <a:lnSpc>
                <a:spcPct val="100000"/>
              </a:lnSpc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Bu</a:t>
            </a:r>
            <a:r>
              <a:rPr sz="18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18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:  </a:t>
            </a:r>
            <a:r>
              <a:rPr sz="1800" b="1" spc="-5" dirty="0">
                <a:latin typeface="Calibri"/>
                <a:cs typeface="Calibri"/>
              </a:rPr>
              <a:t>TBD</a:t>
            </a:r>
            <a:endParaRPr lang="en-US" sz="1800" b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666" y="254634"/>
            <a:ext cx="2081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IDEA</a:t>
            </a:r>
            <a:r>
              <a:rPr sz="2400" spc="-60" dirty="0"/>
              <a:t> </a:t>
            </a:r>
            <a:r>
              <a:rPr sz="2400" spc="-15" dirty="0"/>
              <a:t>OVERVIEW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594766" y="6480530"/>
            <a:ext cx="14871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libri"/>
                <a:cs typeface="Calibri"/>
                <a:hlinkClick r:id="rId2"/>
              </a:rPr>
              <a:t>www.wilkinsmedia.com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57" y="340563"/>
            <a:ext cx="41567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CAMPUS</a:t>
            </a:r>
            <a:r>
              <a:rPr spc="20" dirty="0"/>
              <a:t> </a:t>
            </a:r>
            <a:r>
              <a:rPr spc="-30" dirty="0"/>
              <a:t>DIGITAL</a:t>
            </a:r>
            <a:r>
              <a:rPr spc="-20" dirty="0"/>
              <a:t> </a:t>
            </a:r>
            <a:r>
              <a:rPr spc="-10" dirty="0"/>
              <a:t>MEDIA</a:t>
            </a:r>
            <a:r>
              <a:rPr spc="25" dirty="0"/>
              <a:t> </a:t>
            </a:r>
            <a:r>
              <a:rPr spc="-10" dirty="0"/>
              <a:t>NETWORK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236" y="1178052"/>
            <a:ext cx="8415528" cy="49590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4766" y="6480530"/>
            <a:ext cx="14871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libri"/>
                <a:cs typeface="Calibri"/>
                <a:hlinkClick r:id="rId3"/>
              </a:rPr>
              <a:t>www.wilkinsmedia.com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57" y="340563"/>
            <a:ext cx="41567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CAMPUS</a:t>
            </a:r>
            <a:r>
              <a:rPr spc="20" dirty="0"/>
              <a:t> </a:t>
            </a:r>
            <a:r>
              <a:rPr spc="-30" dirty="0"/>
              <a:t>DIGITAL</a:t>
            </a:r>
            <a:r>
              <a:rPr spc="-20" dirty="0"/>
              <a:t> </a:t>
            </a:r>
            <a:r>
              <a:rPr spc="-10" dirty="0"/>
              <a:t>MEDIA</a:t>
            </a:r>
            <a:r>
              <a:rPr spc="25" dirty="0"/>
              <a:t> </a:t>
            </a:r>
            <a:r>
              <a:rPr spc="-10" dirty="0"/>
              <a:t>NETWORK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036" y="1175003"/>
            <a:ext cx="8095407" cy="49209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4766" y="6480530"/>
            <a:ext cx="14871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libri"/>
                <a:cs typeface="Calibri"/>
                <a:hlinkClick r:id="rId3"/>
              </a:rPr>
              <a:t>www.wilkinsmedia.com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57" y="340563"/>
            <a:ext cx="41567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CAMPUS</a:t>
            </a:r>
            <a:r>
              <a:rPr spc="20" dirty="0"/>
              <a:t> </a:t>
            </a:r>
            <a:r>
              <a:rPr spc="-30" dirty="0"/>
              <a:t>DIGITAL</a:t>
            </a:r>
            <a:r>
              <a:rPr spc="-20" dirty="0"/>
              <a:t> </a:t>
            </a:r>
            <a:r>
              <a:rPr spc="-10" dirty="0"/>
              <a:t>MEDIA</a:t>
            </a:r>
            <a:r>
              <a:rPr spc="25" dirty="0"/>
              <a:t> </a:t>
            </a:r>
            <a:r>
              <a:rPr spc="-10" dirty="0"/>
              <a:t>NETWORK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615" y="1051560"/>
            <a:ext cx="8364829" cy="50032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4766" y="6480530"/>
            <a:ext cx="14871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libri"/>
                <a:cs typeface="Calibri"/>
                <a:hlinkClick r:id="rId3"/>
              </a:rPr>
              <a:t>www.wilkinsmedia.com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57" y="340563"/>
            <a:ext cx="41567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CAMPUS</a:t>
            </a:r>
            <a:r>
              <a:rPr spc="20" dirty="0"/>
              <a:t> </a:t>
            </a:r>
            <a:r>
              <a:rPr spc="-30" dirty="0"/>
              <a:t>DIGITAL</a:t>
            </a:r>
            <a:r>
              <a:rPr spc="-20" dirty="0"/>
              <a:t> </a:t>
            </a:r>
            <a:r>
              <a:rPr spc="-10" dirty="0"/>
              <a:t>MEDIA</a:t>
            </a:r>
            <a:r>
              <a:rPr spc="25" dirty="0"/>
              <a:t> </a:t>
            </a:r>
            <a:r>
              <a:rPr spc="-10" dirty="0"/>
              <a:t>NETWORK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004" y="1165860"/>
            <a:ext cx="8317992" cy="48597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4766" y="6480530"/>
            <a:ext cx="14871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libri"/>
                <a:cs typeface="Calibri"/>
                <a:hlinkClick r:id="rId3"/>
              </a:rPr>
              <a:t>www.wilkinsmedia.com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57" y="340563"/>
            <a:ext cx="41567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CAMPUS</a:t>
            </a:r>
            <a:r>
              <a:rPr spc="20" dirty="0"/>
              <a:t> </a:t>
            </a:r>
            <a:r>
              <a:rPr spc="-30" dirty="0"/>
              <a:t>DIGITAL</a:t>
            </a:r>
            <a:r>
              <a:rPr spc="-20" dirty="0"/>
              <a:t> </a:t>
            </a:r>
            <a:r>
              <a:rPr spc="-10" dirty="0"/>
              <a:t>MEDIA</a:t>
            </a:r>
            <a:r>
              <a:rPr spc="25" dirty="0"/>
              <a:t> </a:t>
            </a:r>
            <a:r>
              <a:rPr spc="-10" dirty="0"/>
              <a:t>NETWORK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3992" y="1083563"/>
            <a:ext cx="8346919" cy="502615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4766" y="6480530"/>
            <a:ext cx="14871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libri"/>
                <a:cs typeface="Calibri"/>
                <a:hlinkClick r:id="rId3"/>
              </a:rPr>
              <a:t>www.wilkinsmedia.com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57" y="340563"/>
            <a:ext cx="68719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CAMPUS</a:t>
            </a:r>
            <a:r>
              <a:rPr spc="30" dirty="0"/>
              <a:t> </a:t>
            </a:r>
            <a:r>
              <a:rPr spc="-30" dirty="0"/>
              <a:t>DIGITAL</a:t>
            </a:r>
            <a:r>
              <a:rPr spc="-10" dirty="0"/>
              <a:t> MEDIA</a:t>
            </a:r>
            <a:r>
              <a:rPr spc="35" dirty="0"/>
              <a:t> </a:t>
            </a:r>
            <a:r>
              <a:rPr spc="-10" dirty="0"/>
              <a:t>NETWORK</a:t>
            </a:r>
            <a:r>
              <a:rPr dirty="0"/>
              <a:t> </a:t>
            </a:r>
            <a:r>
              <a:rPr spc="-5" dirty="0"/>
              <a:t>&amp;</a:t>
            </a:r>
            <a:r>
              <a:rPr spc="10" dirty="0"/>
              <a:t> </a:t>
            </a:r>
            <a:r>
              <a:rPr spc="-5" dirty="0"/>
              <a:t>MOBILE</a:t>
            </a:r>
            <a:r>
              <a:rPr spc="15" dirty="0"/>
              <a:t> </a:t>
            </a:r>
            <a:r>
              <a:rPr spc="-10" dirty="0"/>
              <a:t>SOLUTIONS.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87095" y="1036319"/>
            <a:ext cx="8036559" cy="4785360"/>
            <a:chOff x="387095" y="1036319"/>
            <a:chExt cx="8036559" cy="47853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1036319"/>
              <a:ext cx="8036052" cy="478535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83107" y="1691639"/>
              <a:ext cx="2691765" cy="304800"/>
            </a:xfrm>
            <a:custGeom>
              <a:avLst/>
              <a:gdLst/>
              <a:ahLst/>
              <a:cxnLst/>
              <a:rect l="l" t="t" r="r" b="b"/>
              <a:pathLst>
                <a:path w="2691765" h="304800">
                  <a:moveTo>
                    <a:pt x="2691384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691384" y="304800"/>
                  </a:lnTo>
                  <a:lnTo>
                    <a:pt x="26913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3107" y="1691639"/>
              <a:ext cx="2691765" cy="304800"/>
            </a:xfrm>
            <a:custGeom>
              <a:avLst/>
              <a:gdLst/>
              <a:ahLst/>
              <a:cxnLst/>
              <a:rect l="l" t="t" r="r" b="b"/>
              <a:pathLst>
                <a:path w="2691765" h="304800">
                  <a:moveTo>
                    <a:pt x="0" y="304800"/>
                  </a:moveTo>
                  <a:lnTo>
                    <a:pt x="2691384" y="304800"/>
                  </a:lnTo>
                  <a:lnTo>
                    <a:pt x="2691384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94766" y="6480530"/>
            <a:ext cx="14871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5" dirty="0">
                <a:latin typeface="Calibri"/>
                <a:cs typeface="Calibri"/>
                <a:hlinkClick r:id="rId3"/>
              </a:rPr>
              <a:t>www.wilkinsmedia.com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5049217"/>
            <a:ext cx="4170078" cy="92125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616065" y="6069584"/>
            <a:ext cx="20516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AFEF"/>
                </a:solidFill>
                <a:latin typeface="Calibri"/>
                <a:cs typeface="Calibri"/>
              </a:rPr>
              <a:t>THANK</a:t>
            </a:r>
            <a:r>
              <a:rPr sz="3200" b="1" spc="-6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3200" b="1" spc="-40" dirty="0">
                <a:solidFill>
                  <a:srgbClr val="00AFEF"/>
                </a:solidFill>
                <a:latin typeface="Calibri"/>
                <a:cs typeface="Calibri"/>
              </a:rPr>
              <a:t>YOU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5167149"/>
            <a:ext cx="3878579" cy="10977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800" b="1" spc="-5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Lori Shearer</a:t>
            </a:r>
            <a:endParaRPr lang="en-US" sz="1800" b="1" spc="-2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Director,</a:t>
            </a:r>
            <a:r>
              <a:rPr sz="1800" b="1" spc="-1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Client</a:t>
            </a:r>
            <a:r>
              <a:rPr sz="1800" b="1" spc="-1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Partnerships 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600" u="sng" spc="-5" dirty="0">
                <a:solidFill>
                  <a:srgbClr val="00B0F0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lori</a:t>
            </a:r>
            <a:r>
              <a:rPr sz="1600" u="sng" spc="-5" dirty="0">
                <a:solidFill>
                  <a:srgbClr val="00B0F0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@wilkinsmedia.com</a:t>
            </a:r>
            <a:endParaRPr lang="en-US" sz="1600" u="sng" spc="-5" dirty="0">
              <a:solidFill>
                <a:srgbClr val="00B0F0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600" u="sng" spc="-5" dirty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310-877-8240</a:t>
            </a:r>
            <a:endParaRPr sz="16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238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Calibri</vt:lpstr>
      <vt:lpstr>Office Theme</vt:lpstr>
      <vt:lpstr>PowerPoint Presentation</vt:lpstr>
      <vt:lpstr>IDEA OVERVIEW</vt:lpstr>
      <vt:lpstr>CAMPUS DIGITAL MEDIA NETWORK</vt:lpstr>
      <vt:lpstr>CAMPUS DIGITAL MEDIA NETWORK</vt:lpstr>
      <vt:lpstr>CAMPUS DIGITAL MEDIA NETWORK</vt:lpstr>
      <vt:lpstr>CAMPUS DIGITAL MEDIA NETWORK</vt:lpstr>
      <vt:lpstr>CAMPUS DIGITAL MEDIA NETWORK</vt:lpstr>
      <vt:lpstr>CAMPUS DIGITAL MEDIA NETWORK &amp; MOBILE SOLUTIONS.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Market: :Market: Location Description: :LocDesc:</dc:title>
  <dc:creator>Melanie Leroy</dc:creator>
  <cp:lastModifiedBy>Lori Shearer</cp:lastModifiedBy>
  <cp:revision>4</cp:revision>
  <dcterms:created xsi:type="dcterms:W3CDTF">2021-12-07T17:23:42Z</dcterms:created>
  <dcterms:modified xsi:type="dcterms:W3CDTF">2021-12-15T03:37:42Z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2021-12-07T00:00:00Z</vt:filetime>
  </property>
</Properties>
</file>